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8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73152"/>
            <a:ext cx="320040" cy="5070348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0" y="-1097280"/>
            <a:ext cx="6400800" cy="6400800"/>
          </a:xfrm>
          <a:prstGeom prst="ellipse">
            <a:avLst/>
          </a:prstGeom>
          <a:solidFill>
            <a:srgbClr val="FFFFFF">
              <a:alpha val="7000"/>
            </a:srgbClr>
          </a:solidFill>
          <a:ln w="12700">
            <a:solidFill>
              <a:srgbClr val="FFFFFF">
                <a:alpha val="1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669280" y="-457200"/>
            <a:ext cx="5029200" cy="502920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C9943A">
                <a:alpha val="2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822960"/>
            <a:ext cx="8321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AFFIDAMENTO DIRETTO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594360" y="1600200"/>
            <a:ext cx="8321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spc="100" kern="0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 PROCEDURA NEGOZIATA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594360" y="242316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A8B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distinzione che conta • Cass. Pen. Sez. VI n. 6875/2026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94360" y="2926080"/>
            <a:ext cx="3200400" cy="36576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310896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A8B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vuoi la gara, </a:t>
            </a:r>
            <a:pPr indent="0" marL="0">
              <a:buNone/>
            </a:pPr>
            <a:r>
              <a:rPr lang="en-US" sz="1700" b="1" i="1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 la gara</a:t>
            </a:r>
            <a:pPr indent="0" marL="0">
              <a:buNone/>
            </a:pPr>
            <a:r>
              <a:rPr lang="en-US" sz="1700" i="1" dirty="0">
                <a:solidFill>
                  <a:srgbClr val="A8B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Se vuoi l'affidamento diretto, </a:t>
            </a:r>
            <a:pPr indent="0" marL="0">
              <a:buNone/>
            </a:pPr>
            <a:r>
              <a:rPr lang="en-US" sz="1700" b="1" i="1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fallo puro</a:t>
            </a:r>
            <a:pPr indent="0" marL="0">
              <a:buNone/>
            </a:pPr>
            <a:r>
              <a:rPr lang="en-US" sz="1700" i="1" dirty="0">
                <a:solidFill>
                  <a:srgbClr val="A8B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594360" y="43434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cura del Prof. Luca Leccisotti  •  polizialocaledigitale.it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8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914400" y="-914400"/>
            <a:ext cx="5486400" cy="5486400"/>
          </a:xfrm>
          <a:prstGeom prst="ellipse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C9943A">
                <a:alpha val="1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LEZIONE DELLA CASSAZIONE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868680"/>
            <a:ext cx="8229600" cy="1463040"/>
          </a:xfrm>
          <a:prstGeom prst="rect">
            <a:avLst/>
          </a:prstGeom>
          <a:solidFill>
            <a:srgbClr val="FFFFFF">
              <a:alpha val="92000"/>
            </a:srgbClr>
          </a:solidFill>
          <a:ln w="25400">
            <a:solidFill>
              <a:srgbClr val="C994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868680"/>
            <a:ext cx="8229600" cy="1463040"/>
          </a:xfrm>
          <a:prstGeom prst="rect">
            <a:avLst/>
          </a:prstGeom>
          <a:noFill/>
          <a:ln/>
        </p:spPr>
        <p:txBody>
          <a:bodyPr wrap="square" lIns="254000" tIns="254000" rIns="254000" bIns="25400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A8BF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"La </a:t>
            </a:r>
            <a:pPr algn="ctr" indent="0" marL="0">
              <a:buNone/>
            </a:pPr>
            <a:r>
              <a:rPr lang="en-US" sz="2200" b="1" i="1" dirty="0">
                <a:solidFill>
                  <a:srgbClr val="E8B4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procedimentalizzazione</a:t>
            </a:r>
            <a:pPr algn="ctr" indent="0" marL="0">
              <a:buNone/>
            </a:pPr>
            <a:r>
              <a:rPr lang="en-US" sz="2200" i="1" dirty="0">
                <a:solidFill>
                  <a:srgbClr val="A8BF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non è garanzia di legalità.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i="1" dirty="0">
                <a:solidFill>
                  <a:srgbClr val="A8BF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È, al contrario, la 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b="1" i="1" dirty="0">
                <a:solidFill>
                  <a:srgbClr val="FF808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fonte del problema</a:t>
            </a:r>
            <a:pPr algn="ctr" indent="0" marL="0">
              <a:buNone/>
            </a:pPr>
            <a:r>
              <a:rPr lang="en-US" sz="2200" i="1" dirty="0">
                <a:solidFill>
                  <a:srgbClr val="A8BF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."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365760" y="2560320"/>
            <a:ext cx="2651760" cy="2194560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C9943A">
                <a:alpha val="4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88720" y="2651760"/>
            <a:ext cx="1005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57200" y="331012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50" kern="0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ISTRUTTORIA SERIA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376732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0D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 il percorso decisionale con riscontri oggettivi e verificabili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200400" y="2560320"/>
            <a:ext cx="2651760" cy="2194560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C9943A">
                <a:alpha val="4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023360" y="2651760"/>
            <a:ext cx="1005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⚖️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291840" y="331012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50" kern="0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COERENZA GIURIDICA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91840" y="376732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0D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Rispetta la natura dell'istituto — non aggiungere fasi che la legge non prevede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035040" y="2560320"/>
            <a:ext cx="2651760" cy="2194560"/>
          </a:xfrm>
          <a:prstGeom prst="rect">
            <a:avLst/>
          </a:prstGeom>
          <a:solidFill>
            <a:srgbClr val="FFFFFF">
              <a:alpha val="90000"/>
            </a:srgbClr>
          </a:solidFill>
          <a:ln w="12700">
            <a:solidFill>
              <a:srgbClr val="C9943A">
                <a:alpha val="4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58000" y="2651760"/>
            <a:ext cx="1005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</a:rPr>
              <a:t>🔄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126480" y="331012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50" kern="0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ROTAZIONE COME SISTEMA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126480" y="3767328"/>
            <a:ext cx="24688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0D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L'unico vero vincolo strutturale dell'affidamento diretto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4828032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0B0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Cass. Pen. Sez. VI n. 6875/2026  •  A cura del Prof. Luca Leccisotti  •  polizialocaledigitale.it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PROBLEMA DIFFUSO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868680"/>
            <a:ext cx="8229600" cy="128016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868680"/>
            <a:ext cx="8229600" cy="1280160"/>
          </a:xfrm>
          <a:prstGeom prst="rect">
            <a:avLst/>
          </a:prstGeom>
          <a:noFill/>
          <a:ln/>
        </p:spPr>
        <p:txBody>
          <a:bodyPr wrap="square" lIns="254000" tIns="254000" rIns="254000" bIns="254000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E8B4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"L'affidamento diretto è spesso trattato come una gara in miniatura"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2377440"/>
            <a:ext cx="40233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457200" y="2377440"/>
            <a:ext cx="4023360" cy="5486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514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Errore Culturale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40080" y="306324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aggiungono fasi, avvisi comparativi, graduatorie... che la legge non prevede.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846320" y="2377440"/>
            <a:ext cx="40233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46320" y="2377440"/>
            <a:ext cx="4023360" cy="54864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251460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 Errore Giuridico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3063240"/>
            <a:ext cx="3657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d.lgs. 36/2023 prevede istituti distinti con logiche completamente diverse.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DUE ISTITUTI, DUE LOGICHE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3931920" cy="402336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274320" y="777240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spc="100" kern="0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AFFIDAMENTO DIRETTO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1508760"/>
            <a:ext cx="228600" cy="228600"/>
          </a:xfrm>
          <a:prstGeom prst="rect">
            <a:avLst/>
          </a:prstGeom>
          <a:solidFill>
            <a:srgbClr val="E8B44A"/>
          </a:solidFill>
          <a:ln w="12700">
            <a:solidFill>
              <a:srgbClr val="E8B4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149047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Scelta discrezionale istruita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011680"/>
            <a:ext cx="228600" cy="228600"/>
          </a:xfrm>
          <a:prstGeom prst="rect">
            <a:avLst/>
          </a:prstGeom>
          <a:solidFill>
            <a:srgbClr val="E8B44A"/>
          </a:solidFill>
          <a:ln w="12700">
            <a:solidFill>
              <a:srgbClr val="E8B4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19933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comparazione obbligatoria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514600"/>
            <a:ext cx="228600" cy="228600"/>
          </a:xfrm>
          <a:prstGeom prst="rect">
            <a:avLst/>
          </a:prstGeom>
          <a:solidFill>
            <a:srgbClr val="E8B44A"/>
          </a:solidFill>
          <a:ln w="12700">
            <a:solidFill>
              <a:srgbClr val="E8B4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77240" y="24963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Istruttoria + motivazione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017520"/>
            <a:ext cx="228600" cy="228600"/>
          </a:xfrm>
          <a:prstGeom prst="rect">
            <a:avLst/>
          </a:prstGeom>
          <a:solidFill>
            <a:srgbClr val="E8B44A"/>
          </a:solidFill>
          <a:ln w="12700">
            <a:solidFill>
              <a:srgbClr val="E8B4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77240" y="29992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Congruità del prezzo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3520440"/>
            <a:ext cx="228600" cy="228600"/>
          </a:xfrm>
          <a:prstGeom prst="rect">
            <a:avLst/>
          </a:prstGeom>
          <a:solidFill>
            <a:srgbClr val="E8B44A"/>
          </a:solidFill>
          <a:ln w="12700">
            <a:solidFill>
              <a:srgbClr val="E8B4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77240" y="350215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Rotazione operatori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4023360"/>
            <a:ext cx="228600" cy="228600"/>
          </a:xfrm>
          <a:prstGeom prst="rect">
            <a:avLst/>
          </a:prstGeom>
          <a:solidFill>
            <a:srgbClr val="E8B44A"/>
          </a:solidFill>
          <a:ln w="12700">
            <a:solidFill>
              <a:srgbClr val="E8B4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77240" y="400507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Nessuna graduatoria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160520" y="2194560"/>
            <a:ext cx="822960" cy="822960"/>
          </a:xfrm>
          <a:prstGeom prst="ellipse">
            <a:avLst/>
          </a:prstGeom>
          <a:solidFill>
            <a:srgbClr val="C9943A"/>
          </a:solidFill>
          <a:ln w="25400">
            <a:solidFill>
              <a:srgbClr val="A87A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6052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937760" y="777240"/>
            <a:ext cx="3931920" cy="4023360"/>
          </a:xfrm>
          <a:prstGeom prst="rect">
            <a:avLst/>
          </a:prstGeom>
          <a:solidFill>
            <a:srgbClr val="E8EDF5"/>
          </a:solidFill>
          <a:ln w="12700">
            <a:solidFill>
              <a:srgbClr val="C8D5E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937760" y="777240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spc="100" kern="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 NEGOZIATA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5120640" y="1508760"/>
            <a:ext cx="228600" cy="22860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40680" y="149047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Indagine di mercato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120640" y="2011680"/>
            <a:ext cx="228600" cy="22860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40680" y="199339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Manifestazioni di interesse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120640" y="2514600"/>
            <a:ext cx="228600" cy="22860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440680" y="249631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Inviti a più operatori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120640" y="3017520"/>
            <a:ext cx="228600" cy="22860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440680" y="299923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Confronto offerte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5120640" y="3520440"/>
            <a:ext cx="228600" cy="22860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440680" y="350215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Criteri predeterminati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5120640" y="4023360"/>
            <a:ext cx="228600" cy="22860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40680" y="400507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Graduatoria finale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SOGLIE DEL SOTTOSOGLIA — Art. 50 d.lgs. 36/2023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2286000" cy="41148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82296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2651760" y="822960"/>
            <a:ext cx="2011680" cy="41148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651760" y="822960"/>
            <a:ext cx="2011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SOGLIA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754880" y="822960"/>
            <a:ext cx="4114800" cy="41148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54880" y="82296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MODALITÀ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74320" y="1325880"/>
            <a:ext cx="859536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4320" y="1325880"/>
            <a:ext cx="73152" cy="80467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15087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&amp; Forniture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651760" y="150876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 a €140.000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1435608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Affidamento Diretto PURO — anche senza consultare più operatori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2194560"/>
            <a:ext cx="8595360" cy="804672"/>
          </a:xfrm>
          <a:prstGeom prst="rect">
            <a:avLst/>
          </a:prstGeom>
          <a:solidFill>
            <a:srgbClr val="E8EDF5"/>
          </a:solidFill>
          <a:ln w="6350">
            <a:solidFill>
              <a:srgbClr val="D0DC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4320" y="2194560"/>
            <a:ext cx="73152" cy="804672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237744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Lavori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2651760" y="237744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7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Fino a €150.000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754880" y="2304288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Affidamento Diretto PURO — anche senza consultare più operatori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74320" y="3063240"/>
            <a:ext cx="8595360" cy="804672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74320" y="3063240"/>
            <a:ext cx="73152" cy="80467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32461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Servizi &amp; Forniture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2651760" y="324612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994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€140K → soglia UE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754880" y="3172968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 Negoziata — con inviti e confronto comparativo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74320" y="3931920"/>
            <a:ext cx="8595360" cy="804672"/>
          </a:xfrm>
          <a:prstGeom prst="rect">
            <a:avLst/>
          </a:prstGeom>
          <a:solidFill>
            <a:srgbClr val="E8EDF5"/>
          </a:solidFill>
          <a:ln w="6350">
            <a:solidFill>
              <a:srgbClr val="D0DC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74320" y="3931920"/>
            <a:ext cx="73152" cy="80467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1148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Lavori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2651760" y="4114800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C994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€150K → €1 milione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754880" y="4041648"/>
            <a:ext cx="4023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Procedura Negoziata — con indagine di mercato e manifestazioni interesse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274320" y="4754880"/>
            <a:ext cx="228600" cy="18288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" y="475488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Affidamento Diretto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926080" y="4754880"/>
            <a:ext cx="228600" cy="182880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246120" y="475488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Procedura Negoziata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64592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COSA DEVE FARE IL RUP — In Affidamento Diretto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777240"/>
            <a:ext cx="3840480" cy="4572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77724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DEVE FARE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74320" y="1325880"/>
            <a:ext cx="3840480" cy="566928"/>
          </a:xfrm>
          <a:prstGeom prst="rect">
            <a:avLst/>
          </a:prstGeom>
          <a:solidFill>
            <a:srgbClr val="EBF7F0"/>
          </a:solidFill>
          <a:ln w="6350">
            <a:solidFill>
              <a:srgbClr val="B0DFC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399032"/>
            <a:ext cx="274320" cy="27432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137160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4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Istruttoria seria sul bisogno pubblico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274320" y="1984248"/>
            <a:ext cx="3840480" cy="566928"/>
          </a:xfrm>
          <a:prstGeom prst="rect">
            <a:avLst/>
          </a:prstGeom>
          <a:solidFill>
            <a:srgbClr val="F5FBF8"/>
          </a:solidFill>
          <a:ln w="6350">
            <a:solidFill>
              <a:srgbClr val="B0DFC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2057400"/>
            <a:ext cx="274320" cy="27432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202996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4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Verificare la congruità del prezzo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274320" y="2642616"/>
            <a:ext cx="3840480" cy="566928"/>
          </a:xfrm>
          <a:prstGeom prst="rect">
            <a:avLst/>
          </a:prstGeom>
          <a:solidFill>
            <a:srgbClr val="EBF7F0"/>
          </a:solidFill>
          <a:ln w="6350">
            <a:solidFill>
              <a:srgbClr val="B0DFC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2715768"/>
            <a:ext cx="274320" cy="27432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268833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4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Rispettare (o motivare) la rotazione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274320" y="3300984"/>
            <a:ext cx="3840480" cy="566928"/>
          </a:xfrm>
          <a:prstGeom prst="rect">
            <a:avLst/>
          </a:prstGeom>
          <a:solidFill>
            <a:srgbClr val="F5FBF8"/>
          </a:solidFill>
          <a:ln w="6350">
            <a:solidFill>
              <a:srgbClr val="B0DFC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374136"/>
            <a:ext cx="274320" cy="27432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31520" y="334670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4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Verificare affidabilità dell'operatore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274320" y="3959352"/>
            <a:ext cx="3840480" cy="566928"/>
          </a:xfrm>
          <a:prstGeom prst="rect">
            <a:avLst/>
          </a:prstGeom>
          <a:solidFill>
            <a:srgbClr val="EBF7F0"/>
          </a:solidFill>
          <a:ln w="6350">
            <a:solidFill>
              <a:srgbClr val="B0DFC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4032504"/>
            <a:ext cx="274320" cy="274320"/>
          </a:xfrm>
          <a:prstGeom prst="ellipse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" y="400507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4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Motivazione chiara e comprensibile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5029200" y="777240"/>
            <a:ext cx="3840480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0" y="777240"/>
            <a:ext cx="3840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NON DEVE FARE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5029200" y="1325880"/>
            <a:ext cx="3840480" cy="566928"/>
          </a:xfrm>
          <a:prstGeom prst="rect">
            <a:avLst/>
          </a:prstGeom>
          <a:solidFill>
            <a:srgbClr val="FDF0EE"/>
          </a:solidFill>
          <a:ln w="6350">
            <a:solidFill>
              <a:srgbClr val="F0C0B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120640" y="1399032"/>
            <a:ext cx="274320" cy="2743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0" y="1371600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7A1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Creare indagine di mercato formalizzata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5029200" y="1984248"/>
            <a:ext cx="3840480" cy="566928"/>
          </a:xfrm>
          <a:prstGeom prst="rect">
            <a:avLst/>
          </a:prstGeom>
          <a:solidFill>
            <a:srgbClr val="FEF5F4"/>
          </a:solidFill>
          <a:ln w="6350">
            <a:solidFill>
              <a:srgbClr val="F0C0BB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120640" y="2057400"/>
            <a:ext cx="274320" cy="2743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0" y="202996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7A1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Costruire criteri comparativi/punteggi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5029200" y="2642616"/>
            <a:ext cx="3840480" cy="566928"/>
          </a:xfrm>
          <a:prstGeom prst="rect">
            <a:avLst/>
          </a:prstGeom>
          <a:solidFill>
            <a:srgbClr val="FDF0EE"/>
          </a:solidFill>
          <a:ln w="6350">
            <a:solidFill>
              <a:srgbClr val="F0C0B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120640" y="2715768"/>
            <a:ext cx="274320" cy="2743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486400" y="2688336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7A1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Redigere verbali di confronto</a:t>
            </a:r>
            <a:endParaRPr lang="en-US" sz="1250" dirty="0"/>
          </a:p>
        </p:txBody>
      </p:sp>
      <p:sp>
        <p:nvSpPr>
          <p:cNvPr id="33" name="Shape 31"/>
          <p:cNvSpPr/>
          <p:nvPr/>
        </p:nvSpPr>
        <p:spPr>
          <a:xfrm>
            <a:off x="5029200" y="3300984"/>
            <a:ext cx="3840480" cy="566928"/>
          </a:xfrm>
          <a:prstGeom prst="rect">
            <a:avLst/>
          </a:prstGeom>
          <a:solidFill>
            <a:srgbClr val="FEF5F4"/>
          </a:solidFill>
          <a:ln w="6350">
            <a:solidFill>
              <a:srgbClr val="F0C0BB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120640" y="3374136"/>
            <a:ext cx="274320" cy="2743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486400" y="3346704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7A1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Stilare graduatorie tra proposte</a:t>
            </a:r>
            <a:endParaRPr lang="en-US" sz="1250" dirty="0"/>
          </a:p>
        </p:txBody>
      </p:sp>
      <p:sp>
        <p:nvSpPr>
          <p:cNvPr id="36" name="Shape 34"/>
          <p:cNvSpPr/>
          <p:nvPr/>
        </p:nvSpPr>
        <p:spPr>
          <a:xfrm>
            <a:off x="5029200" y="3959352"/>
            <a:ext cx="3840480" cy="566928"/>
          </a:xfrm>
          <a:prstGeom prst="rect">
            <a:avLst/>
          </a:prstGeom>
          <a:solidFill>
            <a:srgbClr val="FDF0EE"/>
          </a:solidFill>
          <a:ln w="6350">
            <a:solidFill>
              <a:srgbClr val="F0C0B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120640" y="4032504"/>
            <a:ext cx="274320" cy="27432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486400" y="400507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7A1A1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Trasformare l'avviso in gara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8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IL RISCHIO PENALE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A8BF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353-bis c.p. — Turbativa del procedimento di scelta del contraente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188720"/>
            <a:ext cx="8229600" cy="914400"/>
          </a:xfrm>
          <a:prstGeom prst="rect">
            <a:avLst/>
          </a:prstGeom>
          <a:solidFill>
            <a:srgbClr val="C0392B">
              <a:alpha val="80000"/>
            </a:srgbClr>
          </a:solidFill>
          <a:ln w="254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188720"/>
            <a:ext cx="8229600" cy="914400"/>
          </a:xfrm>
          <a:prstGeom prst="rect">
            <a:avLst/>
          </a:prstGeom>
          <a:noFill/>
          <a:ln/>
        </p:spPr>
        <p:txBody>
          <a:bodyPr wrap="square" lIns="190500" tIns="190500" rIns="190500" bIns="190500" rtlCol="0" anchor="ctr"/>
          <a:lstStyle/>
          <a:p>
            <a:pPr algn="ctr" indent="0" marL="0">
              <a:buNone/>
            </a:pPr>
            <a:r>
              <a:rPr lang="en-US" sz="17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Procedimentalizzare l'affidamento diretto NON è prudenza — può essere la causa del problema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274320" y="2286000"/>
            <a:ext cx="2834640" cy="25603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325880" y="2377440"/>
            <a:ext cx="640080" cy="640080"/>
          </a:xfrm>
          <a:prstGeom prst="ellipse">
            <a:avLst/>
          </a:prstGeom>
          <a:solidFill>
            <a:srgbClr val="C0392B"/>
          </a:solidFill>
          <a:ln w="25400">
            <a:solidFill>
              <a:srgbClr val="E8B4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3774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11480" y="312724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crea un perimetro artificiale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1480" y="3639312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la PA costruisce una gara fittizia, diventa più facile sostenere che qualcuno abbia turbato quel processo selettivo.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200400" y="2286000"/>
            <a:ext cx="2834640" cy="25603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251960" y="2377440"/>
            <a:ext cx="640080" cy="640080"/>
          </a:xfrm>
          <a:prstGeom prst="ellipse">
            <a:avLst/>
          </a:prstGeom>
          <a:solidFill>
            <a:srgbClr val="C0392B"/>
          </a:solidFill>
          <a:ln w="25400">
            <a:solidFill>
              <a:srgbClr val="E8B4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23774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337560" y="312724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generano autovincoli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337560" y="3639312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Criteri e comparazioni creano aspettative negli operatori che poi possono ricorrere se non rispettate.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6126480" y="2286000"/>
            <a:ext cx="2834640" cy="2560320"/>
          </a:xfrm>
          <a:prstGeom prst="rect">
            <a:avLst/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178040" y="2377440"/>
            <a:ext cx="640080" cy="640080"/>
          </a:xfrm>
          <a:prstGeom prst="ellipse">
            <a:avLst/>
          </a:prstGeom>
          <a:solidFill>
            <a:srgbClr val="C0392B"/>
          </a:solidFill>
          <a:ln w="25400">
            <a:solidFill>
              <a:srgbClr val="E8B4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78040" y="23774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6263640" y="3127248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 perde il controllo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263640" y="3639312"/>
            <a:ext cx="2560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procedura creata ad hoc può produrre effetti che l'amministrazione non controlla più.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 VERIFICARE LA CONGRUITÀ DEL PREZZO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713232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serve una graduatoria — servono riscontri oggettivi esterni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234440"/>
            <a:ext cx="2743200" cy="54864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37160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🗄️ Banche dati pubbliche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182880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Prezzi.PA, listini ufficiali, tariffari regionali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00400" y="123444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234440"/>
            <a:ext cx="2743200" cy="54864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37160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Mercati elettronici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182880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MEPA, CONSIP, piattaforme regionali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126480" y="123444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1234440"/>
            <a:ext cx="2743200" cy="54864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63640" y="137160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🔁 Precedenti affidamenti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63640" y="182880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Analisi storica dei propri contratti analoghi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274320" y="297180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274320" y="2971800"/>
            <a:ext cx="2743200" cy="54864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1089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🏪 Listini di mercato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11480" y="35661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Prezzi standard del settore, cataloghi fornitori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3200400" y="297180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00400" y="2971800"/>
            <a:ext cx="2743200" cy="54864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37560" y="31089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Altre stazioni appaltanti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337560" y="35661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Confronto con contratti pubblici comparabili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6126480" y="2971800"/>
            <a:ext cx="27432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6126480" y="2971800"/>
            <a:ext cx="2743200" cy="54864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63640" y="310896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Istruttoria documentata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263640" y="3566160"/>
            <a:ext cx="24688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Tutto agli atti con motivazione comprensibile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spc="50" kern="0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REGOLE OPERATIVE DA APPLICARE SUBITO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822960"/>
            <a:ext cx="8595360" cy="914400"/>
          </a:xfrm>
          <a:prstGeom prst="rect">
            <a:avLst/>
          </a:prstGeom>
          <a:solidFill>
            <a:srgbClr val="F0F4FF"/>
          </a:solidFill>
          <a:ln w="6350">
            <a:solidFill>
              <a:srgbClr val="DCE5F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822960"/>
            <a:ext cx="914400" cy="914400"/>
          </a:xfrm>
          <a:prstGeom prst="rect">
            <a:avLst/>
          </a:prstGeom>
          <a:solidFill>
            <a:srgbClr val="1A2855"/>
          </a:solidFill>
          <a:ln w="12700">
            <a:solidFill>
              <a:srgbClr val="1A28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822960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371600" y="896112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Avviso non competitivo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371600" y="1280160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pubblichi un avviso, dichiaralo strumentale alla scelta dell'operatore — non come apertura di gara.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274320" y="1847088"/>
            <a:ext cx="8595360" cy="914400"/>
          </a:xfrm>
          <a:prstGeom prst="rect">
            <a:avLst/>
          </a:prstGeom>
          <a:solidFill>
            <a:srgbClr val="F8FAFF"/>
          </a:solidFill>
          <a:ln w="6350">
            <a:solidFill>
              <a:srgbClr val="DCE5F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847088"/>
            <a:ext cx="914400" cy="914400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184708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371600" y="1920240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Trasparenza senza comparazione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371600" y="2304288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raccogli più manifestazioni, esplicita che non vi sarà confronto competitivo e che la scelta sarà discrezionale e motivata.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274320" y="2871216"/>
            <a:ext cx="8595360" cy="914400"/>
          </a:xfrm>
          <a:prstGeom prst="rect">
            <a:avLst/>
          </a:prstGeom>
          <a:solidFill>
            <a:srgbClr val="F0F4FF"/>
          </a:solidFill>
          <a:ln w="6350">
            <a:solidFill>
              <a:srgbClr val="DCE5F5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2871216"/>
            <a:ext cx="914400" cy="914400"/>
          </a:xfrm>
          <a:prstGeom prst="rect">
            <a:avLst/>
          </a:prstGeom>
          <a:solidFill>
            <a:srgbClr val="1A7A4A"/>
          </a:solidFill>
          <a:ln w="12700">
            <a:solidFill>
              <a:srgbClr val="1A7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2871216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371600" y="2944368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Istruttoria reale, non graduatoria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371600" y="3328416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congruità del prezzo si dimostra con riscontri oggettivi, non con una classifica di offerte.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274320" y="3895344"/>
            <a:ext cx="8595360" cy="914400"/>
          </a:xfrm>
          <a:prstGeom prst="rect">
            <a:avLst/>
          </a:prstGeom>
          <a:solidFill>
            <a:srgbClr val="F8FAFF"/>
          </a:solidFill>
          <a:ln w="6350">
            <a:solidFill>
              <a:srgbClr val="DCE5F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274320" y="3895344"/>
            <a:ext cx="914400" cy="9144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3895344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1371600" y="3968496"/>
            <a:ext cx="7223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Rotazione come sistema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371600" y="4352544"/>
            <a:ext cx="7223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Gestisci la rotazione come criterio strutturale. Se deroghi, motiva in modo specifico — non con formule stereotipate.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8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9943A"/>
          </a:solidFill>
          <a:ln w="12700">
            <a:solidFill>
              <a:srgbClr val="C994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CAMBIO MENTALE DEL RUP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868680"/>
            <a:ext cx="3474720" cy="1463040"/>
          </a:xfrm>
          <a:prstGeom prst="rect">
            <a:avLst/>
          </a:prstGeom>
          <a:solidFill>
            <a:srgbClr val="C0392B">
              <a:alpha val="85000"/>
            </a:srgbClr>
          </a:solidFill>
          <a:ln w="25400">
            <a:solidFill>
              <a:srgbClr val="C0392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8686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APPROCCIO SBAGLIATO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129844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FFA0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Cercare la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FFA0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"migliore offerta"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FFA0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come in una gara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023360" y="1600200"/>
            <a:ext cx="1097280" cy="0"/>
          </a:xfrm>
          <a:prstGeom prst="line">
            <a:avLst/>
          </a:prstGeom>
          <a:noFill/>
          <a:ln w="38100">
            <a:solidFill>
              <a:srgbClr val="E8B4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0" y="1417320"/>
            <a:ext cx="457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E8B44A"/>
                </a:solidFill>
              </a:rPr>
              <a:t>→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5303520" y="868680"/>
            <a:ext cx="3474720" cy="1463040"/>
          </a:xfrm>
          <a:prstGeom prst="rect">
            <a:avLst/>
          </a:prstGeom>
          <a:solidFill>
            <a:srgbClr val="1A7A4A">
              <a:alpha val="90000"/>
            </a:srgbClr>
          </a:solidFill>
          <a:ln w="25400">
            <a:solidFill>
              <a:srgbClr val="1A7A4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303520" y="868680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APPROCCIO CORRETTO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303520" y="1298448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i="1" dirty="0">
                <a:solidFill>
                  <a:srgbClr val="90FF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Soddisfare il bisogno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90FF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pubblico con la soluzione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i="1" dirty="0">
                <a:solidFill>
                  <a:srgbClr val="90FFB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adeguata e congrua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25146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E8B4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miglior risultato amministrativo significa: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2926080"/>
            <a:ext cx="2011680" cy="1737360"/>
          </a:xfrm>
          <a:prstGeom prst="rect">
            <a:avLst/>
          </a:prstGeom>
          <a:solidFill>
            <a:srgbClr val="FFFFFF">
              <a:alpha val="88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51560" y="3017520"/>
            <a:ext cx="640080" cy="640080"/>
          </a:xfrm>
          <a:prstGeom prst="ellipse">
            <a:avLst/>
          </a:prstGeom>
          <a:solidFill>
            <a:srgbClr val="C9943A"/>
          </a:solidFill>
          <a:ln w="12700">
            <a:solidFill>
              <a:srgbClr val="A87A2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51560" y="30175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7200" y="37490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Tecnicamente adeguata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514600" y="2926080"/>
            <a:ext cx="2011680" cy="1737360"/>
          </a:xfrm>
          <a:prstGeom prst="rect">
            <a:avLst/>
          </a:prstGeom>
          <a:solidFill>
            <a:srgbClr val="FFFFFF">
              <a:alpha val="88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0" y="3017520"/>
            <a:ext cx="640080" cy="640080"/>
          </a:xfrm>
          <a:prstGeom prst="ellipse">
            <a:avLst/>
          </a:prstGeom>
          <a:solidFill>
            <a:srgbClr val="C9943A"/>
          </a:solidFill>
          <a:ln w="12700">
            <a:solidFill>
              <a:srgbClr val="A87A2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0" y="30175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2606040" y="37490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Economicamente congrua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663440" y="2926080"/>
            <a:ext cx="2011680" cy="1737360"/>
          </a:xfrm>
          <a:prstGeom prst="rect">
            <a:avLst/>
          </a:prstGeom>
          <a:solidFill>
            <a:srgbClr val="FFFFFF">
              <a:alpha val="88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349240" y="3017520"/>
            <a:ext cx="640080" cy="640080"/>
          </a:xfrm>
          <a:prstGeom prst="ellipse">
            <a:avLst/>
          </a:prstGeom>
          <a:solidFill>
            <a:srgbClr val="C9943A"/>
          </a:solidFill>
          <a:ln w="12700">
            <a:solidFill>
              <a:srgbClr val="A87A2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349240" y="30175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4754880" y="37490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Contrattualmente gestibile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812280" y="2926080"/>
            <a:ext cx="2011680" cy="1737360"/>
          </a:xfrm>
          <a:prstGeom prst="rect">
            <a:avLst/>
          </a:prstGeom>
          <a:solidFill>
            <a:srgbClr val="FFFFFF">
              <a:alpha val="88000"/>
            </a:srgbClr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7498080" y="3017520"/>
            <a:ext cx="640080" cy="640080"/>
          </a:xfrm>
          <a:prstGeom prst="ellipse">
            <a:avLst/>
          </a:prstGeom>
          <a:solidFill>
            <a:srgbClr val="C9943A"/>
          </a:solidFill>
          <a:ln w="12700">
            <a:solidFill>
              <a:srgbClr val="A87A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498080" y="30175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A28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6903720" y="3749040"/>
            <a:ext cx="1828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Rapidamente attivabile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Affidamento Diretto vs Procedura Negoziata</dc:title>
  <dc:subject>PptxGenJS Presentation</dc:subject>
  <dc:creator>PptxGenJS</dc:creator>
  <cp:lastModifiedBy>PptxGenJS</cp:lastModifiedBy>
  <cp:revision>1</cp:revision>
  <dcterms:created xsi:type="dcterms:W3CDTF">2026-03-17T20:08:20Z</dcterms:created>
  <dcterms:modified xsi:type="dcterms:W3CDTF">2026-03-17T20:08:20Z</dcterms:modified>
</cp:coreProperties>
</file>